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5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41" r:id="rId2"/>
    <p:sldId id="271" r:id="rId3"/>
    <p:sldId id="338" r:id="rId4"/>
    <p:sldId id="267" r:id="rId5"/>
    <p:sldId id="272" r:id="rId6"/>
    <p:sldId id="273" r:id="rId7"/>
    <p:sldId id="268" r:id="rId8"/>
    <p:sldId id="278" r:id="rId9"/>
    <p:sldId id="281" r:id="rId10"/>
    <p:sldId id="291" r:id="rId11"/>
    <p:sldId id="284" r:id="rId12"/>
    <p:sldId id="286" r:id="rId13"/>
    <p:sldId id="287" r:id="rId14"/>
    <p:sldId id="339" r:id="rId15"/>
    <p:sldId id="283" r:id="rId16"/>
    <p:sldId id="289" r:id="rId17"/>
    <p:sldId id="348" r:id="rId18"/>
    <p:sldId id="347" r:id="rId19"/>
    <p:sldId id="288" r:id="rId20"/>
    <p:sldId id="292" r:id="rId21"/>
    <p:sldId id="334" r:id="rId22"/>
    <p:sldId id="293" r:id="rId23"/>
    <p:sldId id="294" r:id="rId24"/>
    <p:sldId id="295" r:id="rId25"/>
    <p:sldId id="296" r:id="rId26"/>
    <p:sldId id="298" r:id="rId27"/>
    <p:sldId id="335" r:id="rId28"/>
    <p:sldId id="300" r:id="rId29"/>
    <p:sldId id="336" r:id="rId30"/>
    <p:sldId id="337" r:id="rId31"/>
    <p:sldId id="301" r:id="rId32"/>
    <p:sldId id="318" r:id="rId33"/>
    <p:sldId id="319" r:id="rId34"/>
    <p:sldId id="320" r:id="rId35"/>
    <p:sldId id="322" r:id="rId36"/>
    <p:sldId id="332" r:id="rId37"/>
    <p:sldId id="333" r:id="rId38"/>
    <p:sldId id="327" r:id="rId39"/>
    <p:sldId id="328" r:id="rId40"/>
    <p:sldId id="340" r:id="rId41"/>
    <p:sldId id="330" r:id="rId42"/>
    <p:sldId id="349" r:id="rId43"/>
    <p:sldId id="350" r:id="rId44"/>
    <p:sldId id="313" r:id="rId45"/>
    <p:sldId id="256" r:id="rId46"/>
    <p:sldId id="257" r:id="rId47"/>
    <p:sldId id="258" r:id="rId48"/>
    <p:sldId id="259" r:id="rId49"/>
    <p:sldId id="260" r:id="rId50"/>
    <p:sldId id="343" r:id="rId51"/>
    <p:sldId id="344" r:id="rId52"/>
    <p:sldId id="345" r:id="rId53"/>
    <p:sldId id="346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00EC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1"/>
    <p:restoredTop sz="93630"/>
  </p:normalViewPr>
  <p:slideViewPr>
    <p:cSldViewPr snapToGrid="0" snapToObjects="1">
      <p:cViewPr>
        <p:scale>
          <a:sx n="79" d="100"/>
          <a:sy n="79" d="100"/>
        </p:scale>
        <p:origin x="1400" y="10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A01D-6B85-5A4E-BAEE-62A41445B4EE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73EFF-9EBA-0443-AB84-29D9A8E9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498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5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6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4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6783C-EAB8-5E4B-BD36-236A855F2960}" type="datetime1">
              <a:rPr lang="en-AU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7F64-870A-8941-91D4-6663750C9762}" type="datetime1">
              <a:rPr lang="en-AU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5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603A-E69E-A242-A106-155A96CCEF2F}" type="datetime1">
              <a:rPr lang="en-AU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D13F4-0666-9541-B634-622DE5442DEB}" type="datetime1">
              <a:rPr lang="en-AU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3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2955-8FFC-8A43-8D9C-4BB56D72CEE5}" type="datetime1">
              <a:rPr lang="en-AU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19D6F-58A7-1142-AB87-4317B3F41F29}" type="datetime1">
              <a:rPr lang="en-AU" smtClean="0"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9DB4F-1E49-4A47-950A-89E0B14BAEE6}" type="datetime1">
              <a:rPr lang="en-AU" smtClean="0"/>
              <a:t>7/4/2025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4D7F3-1F0F-3A45-A18F-CC2601F4D64F}" type="datetime1">
              <a:rPr lang="en-AU" smtClean="0"/>
              <a:t>7/4/2025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B2A5-18E7-E640-A847-8BF69E7F8C35}" type="datetime1">
              <a:rPr lang="en-AU" smtClean="0"/>
              <a:t>7/4/2025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691C-E45E-E644-A2F0-A693BD7CAB3F}" type="datetime1">
              <a:rPr lang="en-AU" smtClean="0"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9C73-5C58-B341-8AE3-0B0834D046D5}" type="datetime1">
              <a:rPr lang="en-AU" smtClean="0"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E1A6D-B0F9-0A40-8921-409087149229}" type="datetime1">
              <a:rPr lang="en-AU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4.png"/><Relationship Id="rId7" Type="http://schemas.openxmlformats.org/officeDocument/2006/relationships/image" Target="../media/image22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ink.springer.com/article/10.1023/B:VISI.0000029664.99615.9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areshmatlab.blogspot.com/2010/07/details-behind-sift-feature-detection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09364" y="1690179"/>
            <a:ext cx="4091954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Object Detection with SIFT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960B2-F4C3-694A-B202-9128CFAD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2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0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9" y="1134424"/>
            <a:ext cx="3948212" cy="1939922"/>
          </a:xfrm>
          <a:prstGeom prst="rect">
            <a:avLst/>
          </a:prstGeom>
        </p:spPr>
      </p:pic>
      <p:pic>
        <p:nvPicPr>
          <p:cNvPr id="5" name="Picture 4" descr="Screen Shot 2014-10-09 at 10.04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15" y="1187347"/>
            <a:ext cx="4290049" cy="1965560"/>
          </a:xfrm>
          <a:prstGeom prst="rect">
            <a:avLst/>
          </a:prstGeom>
        </p:spPr>
      </p:pic>
      <p:pic>
        <p:nvPicPr>
          <p:cNvPr id="7" name="Picture 6" descr="Screen Shot 2014-10-09 at 10.04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38" y="3844792"/>
            <a:ext cx="4929463" cy="20691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667" y="590074"/>
            <a:ext cx="7858379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For the detection a 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 – Mask is used: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               G1 = Gaussian 1 (with 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                    G2 = Gaussian 2 (with </a:t>
            </a:r>
            <a:r>
              <a:rPr lang="en-US" i="1" dirty="0" err="1">
                <a:latin typeface="Trebuchet MS"/>
                <a:cs typeface="Trebuchet MS"/>
              </a:rPr>
              <a:t>k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 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                                  Difference of Gaussians (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): G2-G1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774EA-1F2F-7044-854E-0642C483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7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8727011" cy="2706641"/>
            <a:chOff x="364814" y="2424432"/>
            <a:chExt cx="8727011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160364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6" y="692080"/>
            <a:ext cx="262770" cy="262770"/>
          </a:xfrm>
          <a:prstGeom prst="rect">
            <a:avLst/>
          </a:prstGeom>
        </p:spPr>
      </p:pic>
      <p:pic>
        <p:nvPicPr>
          <p:cNvPr id="21" name="Picture 20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08" y="725971"/>
            <a:ext cx="467226" cy="21599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79202" y="6331536"/>
            <a:ext cx="1823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 : Convolution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40534D-15C9-0243-B7F2-A187F1A3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469FB4-DCE2-FA45-ADDF-6407C075599E}"/>
              </a:ext>
            </a:extLst>
          </p:cNvPr>
          <p:cNvSpPr txBox="1"/>
          <p:nvPr/>
        </p:nvSpPr>
        <p:spPr>
          <a:xfrm>
            <a:off x="1761565" y="289112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DoG</a:t>
            </a:r>
            <a:r>
              <a:rPr lang="en-US" sz="1600" dirty="0"/>
              <a:t> Mask</a:t>
            </a:r>
          </a:p>
        </p:txBody>
      </p:sp>
    </p:spTree>
    <p:extLst>
      <p:ext uri="{BB962C8B-B14F-4D97-AF65-F5344CB8AC3E}">
        <p14:creationId xmlns:p14="http://schemas.microsoft.com/office/powerpoint/2010/main" val="37868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9911050" cy="2706641"/>
            <a:chOff x="364814" y="2424432"/>
            <a:chExt cx="9911050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278768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51" y="666853"/>
            <a:ext cx="678972" cy="313885"/>
          </a:xfrm>
          <a:prstGeom prst="rect">
            <a:avLst/>
          </a:prstGeom>
        </p:spPr>
      </p:pic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304433" cy="3044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26C387-57AF-C64B-A9B5-2C64CBCB2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1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399472" cy="3994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11138146" cy="2706641"/>
            <a:chOff x="364814" y="2424432"/>
            <a:chExt cx="11138146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4014785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440583" cy="440583"/>
          </a:xfrm>
          <a:prstGeom prst="rect">
            <a:avLst/>
          </a:prstGeom>
        </p:spPr>
      </p:pic>
      <p:pic>
        <p:nvPicPr>
          <p:cNvPr id="18" name="Picture 17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41" y="657878"/>
            <a:ext cx="778717" cy="3599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4A297A8-A4E0-F841-9573-76883DB8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731F97-7317-D742-93BD-509D7B9341F9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40363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C 0.02066 0.00047 0.12431 -2.96296E-6 0.12396 0.00648 C 0.12344 0.01273 -0.00312 0.03125 -0.00312 0.0382 C -0.00295 0.04514 0.1257 0.03982 0.12587 0.04815 C 0.12604 0.05695 -0.00174 0.08033 -0.00226 0.08959 C -0.00278 0.09931 0.12292 0.09584 0.12292 0.10602 C 0.12292 0.11598 -0.00174 0.14005 -0.00226 0.14954 C -0.00295 0.15949 0.09427 0.16158 0.11997 0.16505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4814" y="2530048"/>
            <a:ext cx="8727011" cy="2305230"/>
            <a:chOff x="364814" y="2530048"/>
            <a:chExt cx="8727011" cy="2305230"/>
          </a:xfrm>
        </p:grpSpPr>
        <p:pic>
          <p:nvPicPr>
            <p:cNvPr id="7" name="Picture 6" descr="Screen Shot 2014-10-09 at 5.41.4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14" y="3622771"/>
              <a:ext cx="8593401" cy="1212507"/>
            </a:xfrm>
            <a:prstGeom prst="rect">
              <a:avLst/>
            </a:prstGeom>
          </p:spPr>
        </p:pic>
        <p:pic>
          <p:nvPicPr>
            <p:cNvPr id="8" name="Picture 7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4579" y="2530048"/>
              <a:ext cx="1387246" cy="641317"/>
            </a:xfrm>
            <a:prstGeom prst="rect">
              <a:avLst/>
            </a:prstGeom>
          </p:spPr>
        </p:pic>
        <p:pic>
          <p:nvPicPr>
            <p:cNvPr id="9" name="Picture 8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664" y="2592610"/>
              <a:ext cx="1182729" cy="546770"/>
            </a:xfrm>
            <a:prstGeom prst="rect">
              <a:avLst/>
            </a:prstGeom>
          </p:spPr>
        </p:pic>
        <p:pic>
          <p:nvPicPr>
            <p:cNvPr id="10" name="Picture 9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888" y="2609910"/>
              <a:ext cx="1090213" cy="504000"/>
            </a:xfrm>
            <a:prstGeom prst="rect">
              <a:avLst/>
            </a:prstGeom>
          </p:spPr>
        </p:pic>
        <p:pic>
          <p:nvPicPr>
            <p:cNvPr id="11" name="Picture 10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624" y="2654231"/>
              <a:ext cx="934466" cy="431999"/>
            </a:xfrm>
            <a:prstGeom prst="rect">
              <a:avLst/>
            </a:prstGeom>
          </p:spPr>
        </p:pic>
        <p:pic>
          <p:nvPicPr>
            <p:cNvPr id="15" name="Picture 14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361" y="2685042"/>
              <a:ext cx="778717" cy="359997"/>
            </a:xfrm>
            <a:prstGeom prst="rect">
              <a:avLst/>
            </a:prstGeom>
          </p:spPr>
        </p:pic>
        <p:pic>
          <p:nvPicPr>
            <p:cNvPr id="16" name="Picture 15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134" y="2699213"/>
              <a:ext cx="622973" cy="287997"/>
            </a:xfrm>
            <a:prstGeom prst="rect">
              <a:avLst/>
            </a:prstGeom>
          </p:spPr>
        </p:pic>
        <p:pic>
          <p:nvPicPr>
            <p:cNvPr id="17" name="Picture 16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18" y="2753091"/>
              <a:ext cx="467226" cy="215996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150696" y="2367612"/>
            <a:ext cx="8941129" cy="8683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3286" y="1958458"/>
            <a:ext cx="360632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Zapf Dingbats" charset="0"/>
              <a:buChar char="★"/>
            </a:pPr>
            <a:r>
              <a:rPr lang="en-US" dirty="0">
                <a:latin typeface="Trebuchet MS"/>
                <a:cs typeface="Trebuchet MS"/>
              </a:rPr>
              <a:t>with 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 of different 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=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77388" y="23251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4814" y="4835278"/>
            <a:ext cx="99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4EB99-FBA1-4A41-AB4F-3345C23D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89A936-D107-0645-9E35-F9204DB0EE2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655673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3" name="Picture 2" descr="Screen Shot 2014-10-09 at 5.41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4" y="3622771"/>
            <a:ext cx="8593401" cy="1212507"/>
          </a:xfrm>
          <a:prstGeom prst="rect">
            <a:avLst/>
          </a:prstGeom>
        </p:spPr>
      </p:pic>
      <p:pic>
        <p:nvPicPr>
          <p:cNvPr id="4" name="Picture 3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79" y="2530048"/>
            <a:ext cx="1387246" cy="641317"/>
          </a:xfrm>
          <a:prstGeom prst="rect">
            <a:avLst/>
          </a:prstGeom>
        </p:spPr>
      </p:pic>
      <p:pic>
        <p:nvPicPr>
          <p:cNvPr id="24" name="Picture 23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64" y="2592610"/>
            <a:ext cx="1182729" cy="546770"/>
          </a:xfrm>
          <a:prstGeom prst="rect">
            <a:avLst/>
          </a:prstGeom>
        </p:spPr>
      </p:pic>
      <p:pic>
        <p:nvPicPr>
          <p:cNvPr id="27" name="Picture 26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88" y="2609910"/>
            <a:ext cx="1090213" cy="504000"/>
          </a:xfrm>
          <a:prstGeom prst="rect">
            <a:avLst/>
          </a:prstGeom>
        </p:spPr>
      </p:pic>
      <p:pic>
        <p:nvPicPr>
          <p:cNvPr id="29" name="Picture 28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624" y="2654231"/>
            <a:ext cx="934466" cy="431999"/>
          </a:xfrm>
          <a:prstGeom prst="rect">
            <a:avLst/>
          </a:prstGeom>
        </p:spPr>
      </p:pic>
      <p:pic>
        <p:nvPicPr>
          <p:cNvPr id="31" name="Picture 30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61" y="2685042"/>
            <a:ext cx="778717" cy="359997"/>
          </a:xfrm>
          <a:prstGeom prst="rect">
            <a:avLst/>
          </a:prstGeom>
        </p:spPr>
      </p:pic>
      <p:pic>
        <p:nvPicPr>
          <p:cNvPr id="33" name="Picture 32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4" y="2699213"/>
            <a:ext cx="622973" cy="287997"/>
          </a:xfrm>
          <a:prstGeom prst="rect">
            <a:avLst/>
          </a:prstGeom>
        </p:spPr>
      </p:pic>
      <p:pic>
        <p:nvPicPr>
          <p:cNvPr id="35" name="Picture 34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8" y="2753091"/>
            <a:ext cx="467226" cy="215996"/>
          </a:xfrm>
          <a:prstGeom prst="rect">
            <a:avLst/>
          </a:prstGeom>
        </p:spPr>
      </p:pic>
      <p:pic>
        <p:nvPicPr>
          <p:cNvPr id="38" name="Picture 37" descr="Screen Shot 2014-10-09 at 6.04.4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" y="5403988"/>
            <a:ext cx="9144000" cy="6669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8659" y="3234264"/>
            <a:ext cx="368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Location: Where is the maximum?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69207" y="4553038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 flipV="1">
            <a:off x="4646394" y="4217143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 flipV="1">
            <a:off x="4561982" y="1360951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80467" y="3228904"/>
            <a:ext cx="218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Scale: Which mask?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107037" y="2419029"/>
            <a:ext cx="1130502" cy="77376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290994" y="2495114"/>
            <a:ext cx="751242" cy="264312"/>
            <a:chOff x="4290994" y="2495114"/>
            <a:chExt cx="751242" cy="26431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4290994" y="2647826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4814130" y="2650354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519100" y="250047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805596" y="249511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>
            <a:spLocks noChangeAspect="1"/>
          </p:cNvSpPr>
          <p:nvPr/>
        </p:nvSpPr>
        <p:spPr>
          <a:xfrm>
            <a:off x="4458258" y="1259493"/>
            <a:ext cx="251996" cy="25218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663847" y="3214606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02100" y="2362284"/>
            <a:ext cx="35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'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8E956-DFF0-F648-9A61-90C6FA61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15</a:t>
            </a:fld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128505A-672D-B065-EAD6-02EC46E36B59}"/>
              </a:ext>
            </a:extLst>
          </p:cNvPr>
          <p:cNvSpPr/>
          <p:nvPr/>
        </p:nvSpPr>
        <p:spPr>
          <a:xfrm>
            <a:off x="1182624" y="5478310"/>
            <a:ext cx="6989898" cy="288507"/>
          </a:xfrm>
          <a:custGeom>
            <a:avLst/>
            <a:gdLst>
              <a:gd name="connsiteX0" fmla="*/ 0 w 7116519"/>
              <a:gd name="connsiteY0" fmla="*/ 293091 h 293091"/>
              <a:gd name="connsiteX1" fmla="*/ 1158240 w 7116519"/>
              <a:gd name="connsiteY1" fmla="*/ 207747 h 293091"/>
              <a:gd name="connsiteX2" fmla="*/ 2328672 w 7116519"/>
              <a:gd name="connsiteY2" fmla="*/ 61443 h 293091"/>
              <a:gd name="connsiteX3" fmla="*/ 3499104 w 7116519"/>
              <a:gd name="connsiteY3" fmla="*/ 483 h 293091"/>
              <a:gd name="connsiteX4" fmla="*/ 4657344 w 7116519"/>
              <a:gd name="connsiteY4" fmla="*/ 37059 h 293091"/>
              <a:gd name="connsiteX5" fmla="*/ 5827776 w 7116519"/>
              <a:gd name="connsiteY5" fmla="*/ 110211 h 293091"/>
              <a:gd name="connsiteX6" fmla="*/ 7010400 w 7116519"/>
              <a:gd name="connsiteY6" fmla="*/ 146787 h 293091"/>
              <a:gd name="connsiteX7" fmla="*/ 6986016 w 7116519"/>
              <a:gd name="connsiteY7" fmla="*/ 146787 h 293091"/>
              <a:gd name="connsiteX0" fmla="*/ 0 w 7116519"/>
              <a:gd name="connsiteY0" fmla="*/ 294209 h 294209"/>
              <a:gd name="connsiteX1" fmla="*/ 1158240 w 7116519"/>
              <a:gd name="connsiteY1" fmla="*/ 208865 h 294209"/>
              <a:gd name="connsiteX2" fmla="*/ 2328672 w 7116519"/>
              <a:gd name="connsiteY2" fmla="*/ 62561 h 294209"/>
              <a:gd name="connsiteX3" fmla="*/ 3499104 w 7116519"/>
              <a:gd name="connsiteY3" fmla="*/ 1601 h 294209"/>
              <a:gd name="connsiteX4" fmla="*/ 4645043 w 7116519"/>
              <a:gd name="connsiteY4" fmla="*/ 25876 h 294209"/>
              <a:gd name="connsiteX5" fmla="*/ 5827776 w 7116519"/>
              <a:gd name="connsiteY5" fmla="*/ 111329 h 294209"/>
              <a:gd name="connsiteX6" fmla="*/ 7010400 w 7116519"/>
              <a:gd name="connsiteY6" fmla="*/ 147905 h 294209"/>
              <a:gd name="connsiteX7" fmla="*/ 6986016 w 7116519"/>
              <a:gd name="connsiteY7" fmla="*/ 147905 h 294209"/>
              <a:gd name="connsiteX0" fmla="*/ 0 w 7116519"/>
              <a:gd name="connsiteY0" fmla="*/ 290457 h 290457"/>
              <a:gd name="connsiteX1" fmla="*/ 1158240 w 7116519"/>
              <a:gd name="connsiteY1" fmla="*/ 205113 h 290457"/>
              <a:gd name="connsiteX2" fmla="*/ 2328672 w 7116519"/>
              <a:gd name="connsiteY2" fmla="*/ 58809 h 290457"/>
              <a:gd name="connsiteX3" fmla="*/ 3482702 w 7116519"/>
              <a:gd name="connsiteY3" fmla="*/ 1950 h 290457"/>
              <a:gd name="connsiteX4" fmla="*/ 4645043 w 7116519"/>
              <a:gd name="connsiteY4" fmla="*/ 22124 h 290457"/>
              <a:gd name="connsiteX5" fmla="*/ 5827776 w 7116519"/>
              <a:gd name="connsiteY5" fmla="*/ 107577 h 290457"/>
              <a:gd name="connsiteX6" fmla="*/ 7010400 w 7116519"/>
              <a:gd name="connsiteY6" fmla="*/ 144153 h 290457"/>
              <a:gd name="connsiteX7" fmla="*/ 6986016 w 7116519"/>
              <a:gd name="connsiteY7" fmla="*/ 144153 h 290457"/>
              <a:gd name="connsiteX0" fmla="*/ 0 w 7116519"/>
              <a:gd name="connsiteY0" fmla="*/ 289664 h 289664"/>
              <a:gd name="connsiteX1" fmla="*/ 1158240 w 7116519"/>
              <a:gd name="connsiteY1" fmla="*/ 204320 h 289664"/>
              <a:gd name="connsiteX2" fmla="*/ 2320472 w 7116519"/>
              <a:gd name="connsiteY2" fmla="*/ 45715 h 289664"/>
              <a:gd name="connsiteX3" fmla="*/ 3482702 w 7116519"/>
              <a:gd name="connsiteY3" fmla="*/ 1157 h 289664"/>
              <a:gd name="connsiteX4" fmla="*/ 4645043 w 7116519"/>
              <a:gd name="connsiteY4" fmla="*/ 21331 h 289664"/>
              <a:gd name="connsiteX5" fmla="*/ 5827776 w 7116519"/>
              <a:gd name="connsiteY5" fmla="*/ 106784 h 289664"/>
              <a:gd name="connsiteX6" fmla="*/ 7010400 w 7116519"/>
              <a:gd name="connsiteY6" fmla="*/ 143360 h 289664"/>
              <a:gd name="connsiteX7" fmla="*/ 6986016 w 7116519"/>
              <a:gd name="connsiteY7" fmla="*/ 143360 h 289664"/>
              <a:gd name="connsiteX0" fmla="*/ 0 w 7116519"/>
              <a:gd name="connsiteY0" fmla="*/ 289664 h 289664"/>
              <a:gd name="connsiteX1" fmla="*/ 1154140 w 7116519"/>
              <a:gd name="connsiteY1" fmla="*/ 167415 h 289664"/>
              <a:gd name="connsiteX2" fmla="*/ 2320472 w 7116519"/>
              <a:gd name="connsiteY2" fmla="*/ 45715 h 289664"/>
              <a:gd name="connsiteX3" fmla="*/ 3482702 w 7116519"/>
              <a:gd name="connsiteY3" fmla="*/ 1157 h 289664"/>
              <a:gd name="connsiteX4" fmla="*/ 4645043 w 7116519"/>
              <a:gd name="connsiteY4" fmla="*/ 21331 h 289664"/>
              <a:gd name="connsiteX5" fmla="*/ 5827776 w 7116519"/>
              <a:gd name="connsiteY5" fmla="*/ 106784 h 289664"/>
              <a:gd name="connsiteX6" fmla="*/ 7010400 w 7116519"/>
              <a:gd name="connsiteY6" fmla="*/ 143360 h 289664"/>
              <a:gd name="connsiteX7" fmla="*/ 6986016 w 7116519"/>
              <a:gd name="connsiteY7" fmla="*/ 143360 h 289664"/>
              <a:gd name="connsiteX0" fmla="*/ 0 w 7116519"/>
              <a:gd name="connsiteY0" fmla="*/ 288507 h 288507"/>
              <a:gd name="connsiteX1" fmla="*/ 1154140 w 7116519"/>
              <a:gd name="connsiteY1" fmla="*/ 166258 h 288507"/>
              <a:gd name="connsiteX2" fmla="*/ 2320472 w 7116519"/>
              <a:gd name="connsiteY2" fmla="*/ 44558 h 288507"/>
              <a:gd name="connsiteX3" fmla="*/ 3482702 w 7116519"/>
              <a:gd name="connsiteY3" fmla="*/ 0 h 288507"/>
              <a:gd name="connsiteX4" fmla="*/ 4645043 w 7116519"/>
              <a:gd name="connsiteY4" fmla="*/ 20174 h 288507"/>
              <a:gd name="connsiteX5" fmla="*/ 5819575 w 7116519"/>
              <a:gd name="connsiteY5" fmla="*/ 68723 h 288507"/>
              <a:gd name="connsiteX6" fmla="*/ 7010400 w 7116519"/>
              <a:gd name="connsiteY6" fmla="*/ 142203 h 288507"/>
              <a:gd name="connsiteX7" fmla="*/ 6986016 w 7116519"/>
              <a:gd name="connsiteY7" fmla="*/ 142203 h 288507"/>
              <a:gd name="connsiteX0" fmla="*/ 0 w 7116519"/>
              <a:gd name="connsiteY0" fmla="*/ 288507 h 288507"/>
              <a:gd name="connsiteX1" fmla="*/ 1154140 w 7116519"/>
              <a:gd name="connsiteY1" fmla="*/ 166258 h 288507"/>
              <a:gd name="connsiteX2" fmla="*/ 2320472 w 7116519"/>
              <a:gd name="connsiteY2" fmla="*/ 44558 h 288507"/>
              <a:gd name="connsiteX3" fmla="*/ 3482702 w 7116519"/>
              <a:gd name="connsiteY3" fmla="*/ 0 h 288507"/>
              <a:gd name="connsiteX4" fmla="*/ 4645043 w 7116519"/>
              <a:gd name="connsiteY4" fmla="*/ 20174 h 288507"/>
              <a:gd name="connsiteX5" fmla="*/ 5819575 w 7116519"/>
              <a:gd name="connsiteY5" fmla="*/ 68723 h 288507"/>
              <a:gd name="connsiteX6" fmla="*/ 7010400 w 7116519"/>
              <a:gd name="connsiteY6" fmla="*/ 142203 h 288507"/>
              <a:gd name="connsiteX7" fmla="*/ 6986016 w 7116519"/>
              <a:gd name="connsiteY7" fmla="*/ 117601 h 288507"/>
              <a:gd name="connsiteX0" fmla="*/ 0 w 7010400"/>
              <a:gd name="connsiteY0" fmla="*/ 288507 h 288507"/>
              <a:gd name="connsiteX1" fmla="*/ 1154140 w 7010400"/>
              <a:gd name="connsiteY1" fmla="*/ 166258 h 288507"/>
              <a:gd name="connsiteX2" fmla="*/ 2320472 w 7010400"/>
              <a:gd name="connsiteY2" fmla="*/ 44558 h 288507"/>
              <a:gd name="connsiteX3" fmla="*/ 3482702 w 7010400"/>
              <a:gd name="connsiteY3" fmla="*/ 0 h 288507"/>
              <a:gd name="connsiteX4" fmla="*/ 4645043 w 7010400"/>
              <a:gd name="connsiteY4" fmla="*/ 20174 h 288507"/>
              <a:gd name="connsiteX5" fmla="*/ 5819575 w 7010400"/>
              <a:gd name="connsiteY5" fmla="*/ 68723 h 288507"/>
              <a:gd name="connsiteX6" fmla="*/ 7010400 w 7010400"/>
              <a:gd name="connsiteY6" fmla="*/ 142203 h 288507"/>
              <a:gd name="connsiteX0" fmla="*/ 0 w 6989898"/>
              <a:gd name="connsiteY0" fmla="*/ 288507 h 288507"/>
              <a:gd name="connsiteX1" fmla="*/ 1154140 w 6989898"/>
              <a:gd name="connsiteY1" fmla="*/ 166258 h 288507"/>
              <a:gd name="connsiteX2" fmla="*/ 2320472 w 6989898"/>
              <a:gd name="connsiteY2" fmla="*/ 44558 h 288507"/>
              <a:gd name="connsiteX3" fmla="*/ 3482702 w 6989898"/>
              <a:gd name="connsiteY3" fmla="*/ 0 h 288507"/>
              <a:gd name="connsiteX4" fmla="*/ 4645043 w 6989898"/>
              <a:gd name="connsiteY4" fmla="*/ 20174 h 288507"/>
              <a:gd name="connsiteX5" fmla="*/ 5819575 w 6989898"/>
              <a:gd name="connsiteY5" fmla="*/ 68723 h 288507"/>
              <a:gd name="connsiteX6" fmla="*/ 6989898 w 6989898"/>
              <a:gd name="connsiteY6" fmla="*/ 109399 h 28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89898" h="288507">
                <a:moveTo>
                  <a:pt x="0" y="288507"/>
                </a:moveTo>
                <a:cubicBezTo>
                  <a:pt x="385064" y="265139"/>
                  <a:pt x="767395" y="206916"/>
                  <a:pt x="1154140" y="166258"/>
                </a:cubicBezTo>
                <a:cubicBezTo>
                  <a:pt x="1540885" y="125600"/>
                  <a:pt x="1932378" y="72268"/>
                  <a:pt x="2320472" y="44558"/>
                </a:cubicBezTo>
                <a:cubicBezTo>
                  <a:pt x="2708566" y="16848"/>
                  <a:pt x="3095274" y="4064"/>
                  <a:pt x="3482702" y="0"/>
                </a:cubicBezTo>
                <a:lnTo>
                  <a:pt x="4645043" y="20174"/>
                </a:lnTo>
                <a:cubicBezTo>
                  <a:pt x="5034522" y="31628"/>
                  <a:pt x="5428766" y="53852"/>
                  <a:pt x="5819575" y="68723"/>
                </a:cubicBezTo>
                <a:lnTo>
                  <a:pt x="6989898" y="109399"/>
                </a:ln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3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 animBg="1"/>
      <p:bldP spid="17" grpId="1" animBg="1"/>
      <p:bldP spid="18" grpId="0"/>
      <p:bldP spid="19" grpId="0" animBg="1"/>
      <p:bldP spid="30" grpId="0" animBg="1"/>
      <p:bldP spid="14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BE2D0-3E52-EB48-B340-91D62F9A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A391FD-F84D-3A45-AD01-C6909A2F83C0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840782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68" y="1683778"/>
            <a:ext cx="2550005" cy="21576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6101315" y="2928837"/>
            <a:ext cx="232153" cy="1352489"/>
          </a:xfrm>
          <a:prstGeom prst="rightBrace">
            <a:avLst>
              <a:gd name="adj1" fmla="val 8333"/>
              <a:gd name="adj2" fmla="val 7477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8433108">
            <a:off x="6313261" y="3797637"/>
            <a:ext cx="1080841" cy="707922"/>
          </a:xfrm>
          <a:prstGeom prst="arc">
            <a:avLst>
              <a:gd name="adj1" fmla="val 12697746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8" name="TextBox 17"/>
          <p:cNvSpPr txBox="1"/>
          <p:nvPr/>
        </p:nvSpPr>
        <p:spPr>
          <a:xfrm rot="3907803">
            <a:off x="6897822" y="141494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13" y="769714"/>
            <a:ext cx="3763946" cy="7807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07428BC-A00C-6E45-A2C4-E5A09B46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17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0FE059-3EFD-964F-8E22-979631AC615C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515507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024" y="749893"/>
            <a:ext cx="1984289" cy="16790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9CB2A-FEAD-B94C-9976-36761870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22B44-C080-D74E-BC45-36A0F06C7221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4244" y="3079443"/>
            <a:ext cx="4293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MATLAB Demo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PAT02_SIFT_DoG_Keypoints.m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E8476-5C8C-284D-98A6-0B9C6F57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872D3-92BA-EB42-BC6D-67AC5172B49F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13330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SIFT : Scale Invariant Feature Transform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D. G. Lowe. </a:t>
            </a:r>
            <a:r>
              <a:rPr lang="en-US" sz="1400" dirty="0">
                <a:latin typeface="Trebuchet MS"/>
                <a:cs typeface="Trebuchet MS"/>
                <a:hlinkClick r:id="rId2"/>
              </a:rPr>
              <a:t>Distinctive image features from scale-invariant features</a:t>
            </a:r>
            <a:r>
              <a:rPr lang="en-US" sz="1400" dirty="0">
                <a:latin typeface="Trebuchet MS"/>
                <a:cs typeface="Trebuchet MS"/>
              </a:rPr>
              <a:t>. Intl. Journal of Computer Vision, 60(2):91-110, 2004.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5" y="966991"/>
            <a:ext cx="1174614" cy="14176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88202F-91A9-144E-8287-61BE7C1B7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D09EE7-7231-4F14-4C3D-04E5C6184E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00353" y="730045"/>
            <a:ext cx="6193081" cy="5394263"/>
          </a:xfrm>
          <a:prstGeom prst="rect">
            <a:avLst/>
          </a:prstGeom>
        </p:spPr>
      </p:pic>
      <p:pic>
        <p:nvPicPr>
          <p:cNvPr id="9" name="Picture 8" descr="A graph of a number of years&#10;&#10;AI-generated content may be incorrect.">
            <a:extLst>
              <a:ext uri="{FF2B5EF4-FFF2-40B4-BE49-F238E27FC236}">
                <a16:creationId xmlns:a16="http://schemas.microsoft.com/office/drawing/2014/main" id="{0166BCE3-556A-50B5-A459-83F750316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168" y="4986590"/>
            <a:ext cx="5530440" cy="115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08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9279" y="3058832"/>
            <a:ext cx="3649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Descriptor of a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DB95F0-317E-F546-A6B4-220A76E9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92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First, we have to understand what is a Histogram of Gradients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465E5-295D-3E4F-9D2B-C616D7376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38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pic>
        <p:nvPicPr>
          <p:cNvPr id="3" name="Picture 2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1113444"/>
            <a:ext cx="3384025" cy="2256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92295" y="1113444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x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3575" y="2535996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y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 flipV="1">
            <a:off x="3563227" y="1640628"/>
            <a:ext cx="829068" cy="60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6" idx="1"/>
          </p:cNvCxnSpPr>
          <p:nvPr/>
        </p:nvCxnSpPr>
        <p:spPr>
          <a:xfrm>
            <a:off x="3563227" y="2241453"/>
            <a:ext cx="840348" cy="716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6897138" y="1535806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43843" y="1341755"/>
            <a:ext cx="41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endParaRPr lang="en-US" baseline="-25000" dirty="0">
              <a:latin typeface="Trebuchet MS"/>
              <a:cs typeface="Trebuchet M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90778" y="2958358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37483" y="27643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20" name="Left Brace 19"/>
          <p:cNvSpPr/>
          <p:nvPr/>
        </p:nvSpPr>
        <p:spPr>
          <a:xfrm rot="16200000">
            <a:off x="5456289" y="2530374"/>
            <a:ext cx="396895" cy="247208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79202" y="4249342"/>
            <a:ext cx="8782508" cy="2451526"/>
            <a:chOff x="179202" y="4249342"/>
            <a:chExt cx="8782508" cy="2451526"/>
          </a:xfrm>
        </p:grpSpPr>
        <p:pic>
          <p:nvPicPr>
            <p:cNvPr id="2" name="Picture 1" descr="Screen Shot 2014-10-09 at 10.21.4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303" y="4618674"/>
              <a:ext cx="3513407" cy="1594319"/>
            </a:xfrm>
            <a:prstGeom prst="rect">
              <a:avLst/>
            </a:prstGeom>
          </p:spPr>
        </p:pic>
        <p:pic>
          <p:nvPicPr>
            <p:cNvPr id="21" name="Picture 20" descr="Screen Shot 2014-10-09 at 10.04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32" y="4547018"/>
              <a:ext cx="2942531" cy="1445789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256663" y="5415834"/>
              <a:ext cx="1459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ea typeface="Zapf Dingbats"/>
                  <a:cs typeface="Trebuchet MS"/>
                  <a:sym typeface="Zapf Dingbats"/>
                </a:rPr>
                <a:t>★</a:t>
              </a:r>
              <a:r>
                <a:rPr lang="en-US" dirty="0">
                  <a:latin typeface="Trebuchet MS"/>
                  <a:cs typeface="Trebuchet MS"/>
                </a:rPr>
                <a:t> [ -1 0 1] = 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9202" y="6331536"/>
              <a:ext cx="1823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rebuchet MS"/>
                  <a:ea typeface="Zapf Dingbats"/>
                  <a:cs typeface="Trebuchet MS"/>
                  <a:sym typeface="Zapf Dingbats"/>
                </a:rPr>
                <a:t>★ : Convolution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49927" y="4249342"/>
              <a:ext cx="35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Trebuchet MS"/>
                  <a:cs typeface="Trebuchet MS"/>
                </a:rPr>
                <a:t>σ</a:t>
              </a:r>
              <a:r>
                <a:rPr lang="en-US" dirty="0">
                  <a:latin typeface="Trebuchet MS"/>
                  <a:cs typeface="Trebuchet MS"/>
                </a:rPr>
                <a:t>'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FCDD7-0F46-FA4D-9D8B-C5E80E53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9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292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r>
              <a:rPr lang="en-US" dirty="0">
                <a:latin typeface="Trebuchet MS"/>
                <a:cs typeface="Trebuchet MS"/>
              </a:rPr>
              <a:t>: Gradient in x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 descr="Screen Shot 2014-10-09 at 10.32.13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2307"/>
            <a:ext cx="3383999" cy="2268000"/>
          </a:xfrm>
          <a:prstGeom prst="rect">
            <a:avLst/>
          </a:prstGeom>
        </p:spPr>
      </p:pic>
      <p:pic>
        <p:nvPicPr>
          <p:cNvPr id="19" name="Picture 18" descr="Screen Shot 2014-10-09 at 10.31.57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41755"/>
            <a:ext cx="3383999" cy="22680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009404" y="2612929"/>
            <a:ext cx="4643289" cy="2666526"/>
            <a:chOff x="4009404" y="2612929"/>
            <a:chExt cx="4643289" cy="2666526"/>
          </a:xfrm>
        </p:grpSpPr>
        <p:sp>
          <p:nvSpPr>
            <p:cNvPr id="21" name="Rectangle 20"/>
            <p:cNvSpPr/>
            <p:nvPr/>
          </p:nvSpPr>
          <p:spPr>
            <a:xfrm>
              <a:off x="5003335" y="4035481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Angle</a:t>
              </a:r>
            </a:p>
          </p:txBody>
        </p:sp>
        <p:cxnSp>
          <p:nvCxnSpPr>
            <p:cNvPr id="23" name="Straight Arrow Connector 22"/>
            <p:cNvCxnSpPr>
              <a:stCxn id="18" idx="3"/>
              <a:endCxn id="21" idx="1"/>
            </p:cNvCxnSpPr>
            <p:nvPr/>
          </p:nvCxnSpPr>
          <p:spPr>
            <a:xfrm flipV="1">
              <a:off x="4009404" y="4457843"/>
              <a:ext cx="993931" cy="7484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490538" y="4457843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767366" y="4263792"/>
              <a:ext cx="18853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A</a:t>
              </a: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arctan</a:t>
              </a:r>
              <a:r>
                <a:rPr lang="en-US" dirty="0">
                  <a:latin typeface="Trebuchet MS"/>
                  <a:cs typeface="Trebuchet MS"/>
                </a:rPr>
                <a:t>(</a:t>
              </a:r>
              <a:r>
                <a:rPr lang="en-US" dirty="0" err="1">
                  <a:latin typeface="Trebuchet MS"/>
                  <a:cs typeface="Trebuchet MS"/>
                </a:rPr>
                <a:t>Gy</a:t>
              </a:r>
              <a:r>
                <a:rPr lang="en-US" dirty="0">
                  <a:latin typeface="Trebuchet MS"/>
                  <a:cs typeface="Trebuchet MS"/>
                </a:rPr>
                <a:t>/</a:t>
              </a:r>
              <a:r>
                <a:rPr lang="en-US" dirty="0" err="1">
                  <a:latin typeface="Trebuchet MS"/>
                  <a:cs typeface="Trebuchet MS"/>
                </a:rPr>
                <a:t>G</a:t>
              </a:r>
              <a:r>
                <a:rPr lang="en-US" baseline="-25000" dirty="0" err="1">
                  <a:latin typeface="Trebuchet MS"/>
                  <a:cs typeface="Trebuchet MS"/>
                </a:rPr>
                <a:t>x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</a:p>
          </p:txBody>
        </p:sp>
        <p:cxnSp>
          <p:nvCxnSpPr>
            <p:cNvPr id="28" name="Straight Arrow Connector 27"/>
            <p:cNvCxnSpPr>
              <a:endCxn id="21" idx="1"/>
            </p:cNvCxnSpPr>
            <p:nvPr/>
          </p:nvCxnSpPr>
          <p:spPr>
            <a:xfrm>
              <a:off x="4009404" y="2612929"/>
              <a:ext cx="993931" cy="18449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009404" y="2612929"/>
            <a:ext cx="4642401" cy="2593378"/>
            <a:chOff x="4009404" y="2612929"/>
            <a:chExt cx="4642401" cy="2593378"/>
          </a:xfrm>
        </p:grpSpPr>
        <p:sp>
          <p:nvSpPr>
            <p:cNvPr id="20" name="Rectangle 19"/>
            <p:cNvSpPr/>
            <p:nvPr/>
          </p:nvSpPr>
          <p:spPr>
            <a:xfrm>
              <a:off x="4992055" y="2612929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Magnitude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009404" y="2612929"/>
              <a:ext cx="982651" cy="5271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3"/>
            </p:cNvCxnSpPr>
            <p:nvPr/>
          </p:nvCxnSpPr>
          <p:spPr>
            <a:xfrm>
              <a:off x="7496898" y="3035291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584611" y="2856920"/>
              <a:ext cx="20671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R</a:t>
              </a:r>
            </a:p>
            <a:p>
              <a:pPr algn="r"/>
              <a:endParaRPr lang="en-US" sz="8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sqrt</a:t>
              </a:r>
              <a:r>
                <a:rPr lang="en-US" dirty="0">
                  <a:latin typeface="Trebuchet MS"/>
                  <a:cs typeface="Trebuchet MS"/>
                </a:rPr>
                <a:t>(G</a:t>
              </a:r>
              <a:r>
                <a:rPr lang="en-US" baseline="-25000" dirty="0">
                  <a:latin typeface="Trebuchet MS"/>
                  <a:cs typeface="Trebuchet MS"/>
                </a:rPr>
                <a:t>x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+G</a:t>
              </a:r>
              <a:r>
                <a:rPr lang="en-US" baseline="-25000" dirty="0">
                  <a:latin typeface="Trebuchet MS"/>
                  <a:cs typeface="Trebuchet MS"/>
                </a:rPr>
                <a:t>y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  <a:endParaRPr lang="en-US" baseline="30000" dirty="0">
                <a:latin typeface="Trebuchet MS"/>
                <a:cs typeface="Trebuchet MS"/>
              </a:endParaRPr>
            </a:p>
          </p:txBody>
        </p:sp>
        <p:cxnSp>
          <p:nvCxnSpPr>
            <p:cNvPr id="29" name="Straight Arrow Connector 28"/>
            <p:cNvCxnSpPr>
              <a:stCxn id="18" idx="3"/>
              <a:endCxn id="20" idx="1"/>
            </p:cNvCxnSpPr>
            <p:nvPr/>
          </p:nvCxnSpPr>
          <p:spPr>
            <a:xfrm flipV="1">
              <a:off x="4009404" y="3035291"/>
              <a:ext cx="982651" cy="21710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636685" y="3700304"/>
            <a:ext cx="29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r>
              <a:rPr lang="en-US" dirty="0">
                <a:latin typeface="Trebuchet MS"/>
                <a:cs typeface="Trebuchet MS"/>
              </a:rPr>
              <a:t>: Gradient in y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75E23A-22DC-2040-B206-A0E0571D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23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13DC93-38E4-1749-BC7B-DCBF673F2EB1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5215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61D80-620A-AA42-99A4-DB48CDC2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24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0E6FA1-E33D-4F4B-A74F-FB6623703147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8578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A0876-DDA6-F44C-B5AD-2835E8DD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25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79A3A6-1D70-E74E-B770-1C9621C7C038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45945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48" name="Picture 4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AC57F0-61DD-4140-B42C-E4697A265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26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A7985B-6812-C946-94E7-748A238887BD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62237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" y="1353719"/>
            <a:ext cx="3348456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67636" y="1353719"/>
            <a:ext cx="1113118" cy="4539251"/>
            <a:chOff x="4067636" y="1353719"/>
            <a:chExt cx="1113118" cy="4539251"/>
          </a:xfrm>
        </p:grpSpPr>
        <p:sp>
          <p:nvSpPr>
            <p:cNvPr id="3" name="Right Brace 2"/>
            <p:cNvSpPr/>
            <p:nvPr/>
          </p:nvSpPr>
          <p:spPr>
            <a:xfrm>
              <a:off x="4067636" y="1353719"/>
              <a:ext cx="436978" cy="226993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3" idx="1"/>
            </p:cNvCxnSpPr>
            <p:nvPr/>
          </p:nvCxnSpPr>
          <p:spPr>
            <a:xfrm>
              <a:off x="4504614" y="2488686"/>
              <a:ext cx="676140" cy="3404284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4617917" y="4220856"/>
              <a:ext cx="562837" cy="383883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3581" y="4207478"/>
              <a:ext cx="290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Σ</a:t>
              </a:r>
              <a:endParaRPr lang="en-US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056106" y="5892970"/>
            <a:ext cx="249296" cy="432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730BDCD-7AF9-E040-906F-A08BD8F3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27</a:t>
            </a:fld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D828DC-56D2-0C43-BDE6-D40CA1BCB58D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32337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3668777">
            <a:off x="6242513" y="3209560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36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22.5º and 67.5º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5" y="4078307"/>
            <a:ext cx="3378917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8" y="1353719"/>
            <a:ext cx="3363573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3109407" cy="3386978"/>
            <a:chOff x="4997543" y="1731495"/>
            <a:chExt cx="3109407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31094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second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470627" y="2829190"/>
            <a:ext cx="48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67.5º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1009" y="3496371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4067636" y="1353719"/>
            <a:ext cx="436978" cy="22699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2" idx="1"/>
            <a:endCxn id="50" idx="0"/>
          </p:cNvCxnSpPr>
          <p:nvPr/>
        </p:nvCxnSpPr>
        <p:spPr>
          <a:xfrm>
            <a:off x="4504614" y="2488686"/>
            <a:ext cx="983869" cy="318501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7322" y="4220856"/>
            <a:ext cx="562837" cy="38388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942986" y="4207478"/>
            <a:ext cx="29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Σ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63835" y="5673696"/>
            <a:ext cx="249296" cy="6576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86711" y="5892970"/>
            <a:ext cx="508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etc.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42C6CF-F7F7-0A4C-9B45-3EAF5ED3D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28</a:t>
            </a:fld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FF2268-A393-8540-B6D7-EAE927E812DD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3861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F08841-67AC-7C4C-85B0-7006CBAC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5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Why SIFT?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26E61A-BA58-0D42-A915-2CD747FF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Now, we can understand how to build the SIFT descriptor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0617ED-2957-694F-AAD0-EBB84163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3839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43554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3CB630-F25D-C74B-8FE2-3441DCC5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0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61093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r>
              <a:rPr lang="en-US" sz="2400" dirty="0">
                <a:latin typeface="Trebuchet MS"/>
                <a:cs typeface="Trebuchet MS"/>
              </a:rPr>
              <a:t>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328077" y="434415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8DD23-CE6C-464C-B385-86582ACD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D424D6-67FF-6644-ADFD-EA731585983B}"/>
              </a:ext>
            </a:extLst>
          </p:cNvPr>
          <p:cNvSpPr txBox="1"/>
          <p:nvPr/>
        </p:nvSpPr>
        <p:spPr>
          <a:xfrm>
            <a:off x="4106333" y="3843554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608545-BEDD-234C-AF56-C46A8029894F}"/>
              </a:ext>
            </a:extLst>
          </p:cNvPr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3452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3328077" y="431053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81612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13930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Screen Shot 2014-10-09 at 11.44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29" y="3000759"/>
            <a:ext cx="3109107" cy="27488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120705" y="3366430"/>
            <a:ext cx="3427652" cy="1984351"/>
            <a:chOff x="2120705" y="3366430"/>
            <a:chExt cx="3427652" cy="1984351"/>
          </a:xfrm>
        </p:grpSpPr>
        <p:sp>
          <p:nvSpPr>
            <p:cNvPr id="24" name="Oval 23"/>
            <p:cNvSpPr/>
            <p:nvPr/>
          </p:nvSpPr>
          <p:spPr>
            <a:xfrm>
              <a:off x="3107080" y="3366430"/>
              <a:ext cx="2441277" cy="1984351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 flipV="1">
              <a:off x="2120705" y="4310530"/>
              <a:ext cx="2167414" cy="2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BCE5D-CAD9-CE4B-842D-C70E051E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9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20705" y="3000759"/>
            <a:ext cx="3725131" cy="2748858"/>
            <a:chOff x="2120705" y="3000759"/>
            <a:chExt cx="3725131" cy="2748858"/>
          </a:xfrm>
        </p:grpSpPr>
        <p:pic>
          <p:nvPicPr>
            <p:cNvPr id="26" name="Picture 25" descr="Screen Shot 2014-10-09 at 11.44.3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729" y="3000759"/>
              <a:ext cx="3109107" cy="2748858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2120705" y="3366430"/>
              <a:ext cx="3427652" cy="1984351"/>
              <a:chOff x="2120705" y="3366430"/>
              <a:chExt cx="3427652" cy="198435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107080" y="3366430"/>
                <a:ext cx="2441277" cy="1984351"/>
              </a:xfrm>
              <a:prstGeom prst="ellipse">
                <a:avLst/>
              </a:prstGeom>
              <a:noFill/>
              <a:ln w="28575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noFill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2120705" y="4310530"/>
                <a:ext cx="2167414" cy="2"/>
              </a:xfrm>
              <a:prstGeom prst="straightConnector1">
                <a:avLst/>
              </a:prstGeom>
              <a:ln w="57150" cmpd="sng"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CB299A-34F3-0844-A895-35525905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7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813556" y="5821092"/>
            <a:ext cx="3377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5.  Define 16 partitions</a:t>
            </a:r>
          </a:p>
        </p:txBody>
      </p:sp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D905E0-F146-A048-83A8-C996BB16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55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7C85FA-84F2-CC4E-84A3-EDA913C7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TextBox 221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C021B1-CD50-EE47-A793-A86D39C7D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24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7.	Concatenate all histograms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27001"/>
            <a:ext cx="655551" cy="314861"/>
            <a:chOff x="5107665" y="5198498"/>
            <a:chExt cx="3079219" cy="1242528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27001"/>
            <a:ext cx="655551" cy="335367"/>
            <a:chOff x="5107665" y="5117575"/>
            <a:chExt cx="3079219" cy="1323451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069773"/>
            <a:ext cx="655551" cy="310586"/>
            <a:chOff x="5107665" y="5215368"/>
            <a:chExt cx="3079219" cy="1225658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069773"/>
            <a:ext cx="655551" cy="314861"/>
            <a:chOff x="5107665" y="5198498"/>
            <a:chExt cx="3079219" cy="1242528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069773"/>
            <a:ext cx="655551" cy="335367"/>
            <a:chOff x="5107665" y="5117575"/>
            <a:chExt cx="3079219" cy="1323451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213" name="Left Brace 21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/>
          <p:cNvSpPr txBox="1"/>
          <p:nvPr/>
        </p:nvSpPr>
        <p:spPr>
          <a:xfrm>
            <a:off x="4014506" y="3971173"/>
            <a:ext cx="101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D66C30-DA1E-8E49-9050-D64CBC05C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38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>
                <a:latin typeface="Trebuchet MS"/>
                <a:cs typeface="Trebuchet MS"/>
              </a:rPr>
              <a:t>norm =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41FDB-EE22-B64C-B8D0-39F46082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7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1816476"/>
            <a:ext cx="2336800" cy="15621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911283" y="2154051"/>
            <a:ext cx="3304249" cy="884125"/>
            <a:chOff x="4911283" y="2154051"/>
            <a:chExt cx="3304249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10512"/>
              <a:ext cx="1358895" cy="755505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88265"/>
              <a:ext cx="305463" cy="78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364157" y="2154051"/>
            <a:ext cx="3666372" cy="3845804"/>
            <a:chOff x="2364157" y="2154051"/>
            <a:chExt cx="3666372" cy="3845804"/>
          </a:xfrm>
        </p:grpSpPr>
        <p:sp>
          <p:nvSpPr>
            <p:cNvPr id="4" name="Rectangle 3"/>
            <p:cNvSpPr/>
            <p:nvPr/>
          </p:nvSpPr>
          <p:spPr>
            <a:xfrm>
              <a:off x="2829596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keypoints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7" idx="3"/>
              <a:endCxn id="4" idx="1"/>
            </p:cNvCxnSpPr>
            <p:nvPr/>
          </p:nvCxnSpPr>
          <p:spPr>
            <a:xfrm flipV="1">
              <a:off x="2364157" y="2596114"/>
              <a:ext cx="465439" cy="14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>
              <a:off x="4469487" y="2596114"/>
              <a:ext cx="4417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 descr="Screen Shot 2012-11-30 at 2.19.1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771" y="3908933"/>
              <a:ext cx="2336800" cy="1562100"/>
            </a:xfrm>
            <a:prstGeom prst="rect">
              <a:avLst/>
            </a:prstGeom>
          </p:spPr>
        </p:pic>
        <p:cxnSp>
          <p:nvCxnSpPr>
            <p:cNvPr id="19" name="Straight Connector 18"/>
            <p:cNvCxnSpPr>
              <a:stCxn id="17" idx="0"/>
            </p:cNvCxnSpPr>
            <p:nvPr/>
          </p:nvCxnSpPr>
          <p:spPr>
            <a:xfrm flipH="1" flipV="1">
              <a:off x="4662435" y="2593607"/>
              <a:ext cx="13736" cy="1315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990555" y="4129611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897654">
              <a:off x="3670444" y="39434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598473">
              <a:off x="3996978" y="4231645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20471668">
              <a:off x="3822844" y="40958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24859" y="4060863"/>
              <a:ext cx="152793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</a:t>
              </a:r>
            </a:p>
            <a:p>
              <a:r>
                <a:rPr lang="en-US" sz="4000" dirty="0">
                  <a:solidFill>
                    <a:srgbClr val="FF0000"/>
                  </a:solidFill>
                </a:rPr>
                <a:t>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275760">
              <a:off x="3695621" y="4122619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9826488">
              <a:off x="4127644" y="422502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90488" y="4172693"/>
            <a:ext cx="2296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/>
                <a:cs typeface="Trebuchet MS"/>
              </a:rPr>
              <a:t>Each </a:t>
            </a:r>
            <a:r>
              <a:rPr lang="en-US" sz="2000" dirty="0" err="1">
                <a:latin typeface="Trebuchet MS"/>
                <a:cs typeface="Trebuchet MS"/>
              </a:rPr>
              <a:t>keypoint</a:t>
            </a:r>
            <a:r>
              <a:rPr lang="en-US" sz="2000" dirty="0">
                <a:latin typeface="Trebuchet MS"/>
                <a:cs typeface="Trebuchet MS"/>
              </a:rPr>
              <a:t> is described as a </a:t>
            </a:r>
          </a:p>
          <a:p>
            <a:r>
              <a:rPr lang="en-US" sz="2000" dirty="0">
                <a:latin typeface="Trebuchet MS"/>
                <a:cs typeface="Trebuchet MS"/>
              </a:rPr>
              <a:t>128-element vector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13949" y="1677976"/>
            <a:ext cx="4048224" cy="3752527"/>
            <a:chOff x="4813949" y="1677976"/>
            <a:chExt cx="4048224" cy="3752527"/>
          </a:xfrm>
        </p:grpSpPr>
        <p:sp>
          <p:nvSpPr>
            <p:cNvPr id="27" name="Left Brace 26"/>
            <p:cNvSpPr/>
            <p:nvPr/>
          </p:nvSpPr>
          <p:spPr>
            <a:xfrm rot="10800000">
              <a:off x="8362921" y="2183528"/>
              <a:ext cx="143996" cy="827995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13949" y="5153504"/>
              <a:ext cx="986268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Trebuchet MS"/>
                  <a:cs typeface="Trebuchet MS"/>
                </a:rPr>
                <a:t>N </a:t>
              </a:r>
              <a:r>
                <a:rPr lang="en-US" sz="1200" dirty="0" err="1">
                  <a:solidFill>
                    <a:srgbClr val="FF0000"/>
                  </a:solidFill>
                  <a:latin typeface="Trebuchet MS"/>
                  <a:cs typeface="Trebuchet MS"/>
                </a:rPr>
                <a:t>keypoints</a:t>
              </a:r>
              <a:endParaRPr lang="en-US" sz="1200" dirty="0">
                <a:solidFill>
                  <a:srgbClr val="FF000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3" name="Left Brace 32"/>
            <p:cNvSpPr/>
            <p:nvPr/>
          </p:nvSpPr>
          <p:spPr>
            <a:xfrm rot="5400000">
              <a:off x="7513601" y="1411711"/>
              <a:ext cx="108187" cy="1295998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31197" y="1677976"/>
              <a:ext cx="426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rebuchet MS"/>
                  <a:cs typeface="Trebuchet MS"/>
                </a:rPr>
                <a:t>128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579298" y="2459026"/>
              <a:ext cx="28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rebuchet MS"/>
                  <a:cs typeface="Trebuchet MS"/>
                </a:rPr>
                <a:t>N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C8DDB0-AA73-884E-8CB3-537487D6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2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9.	</a:t>
            </a:r>
            <a:r>
              <a:rPr lang="en-US" sz="2400" dirty="0">
                <a:solidFill>
                  <a:srgbClr val="FF0000"/>
                </a:solidFill>
                <a:latin typeface="Trebuchet MS"/>
                <a:cs typeface="Trebuchet MS"/>
              </a:rPr>
              <a:t>The End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>
                <a:latin typeface="Trebuchet MS"/>
                <a:cs typeface="Trebuchet MS"/>
              </a:rPr>
              <a:t>norm =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5C6094-266A-4448-910D-29B5F5B4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59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69" y="870047"/>
            <a:ext cx="6152572" cy="3076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6202" y="4556246"/>
            <a:ext cx="3952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rebuchet MS"/>
                <a:cs typeface="Trebuchet MS"/>
              </a:rPr>
              <a:t>Each </a:t>
            </a:r>
            <a:r>
              <a:rPr lang="en-US" sz="20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000" dirty="0">
                <a:solidFill>
                  <a:srgbClr val="000000"/>
                </a:solidFill>
                <a:latin typeface="Trebuchet MS"/>
                <a:cs typeface="Trebuchet MS"/>
              </a:rPr>
              <a:t> is described as a 128-element 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A.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Saharkhiz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: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Details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behind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SIFT</a:t>
            </a: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  <a:hlinkClick r:id="rId3"/>
              </a:rPr>
              <a:t>http://areshmatlab.blogspot.com/2010/07/details-behind-sift-feature-detection.html</a:t>
            </a: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3060" y="4116345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379D6-498E-A648-9B57-1F1A1534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02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8A9D38-EF64-954D-99CD-D3D2B88C984B}"/>
              </a:ext>
            </a:extLst>
          </p:cNvPr>
          <p:cNvSpPr txBox="1"/>
          <p:nvPr/>
        </p:nvSpPr>
        <p:spPr>
          <a:xfrm>
            <a:off x="4426206" y="0"/>
            <a:ext cx="4837063" cy="7780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Normalize</a:t>
            </a:r>
            <a:endParaRPr lang="en-US" sz="2400" dirty="0"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F79DB2-CCB5-0044-BB67-E5EB8DE9B00D}"/>
              </a:ext>
            </a:extLst>
          </p:cNvPr>
          <p:cNvSpPr/>
          <p:nvPr/>
        </p:nvSpPr>
        <p:spPr>
          <a:xfrm>
            <a:off x="92765" y="2174366"/>
            <a:ext cx="5752952" cy="2276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Trebuchet MS"/>
                <a:cs typeface="Trebuchet MS"/>
              </a:rPr>
              <a:t>Why is SIFT-descriptor … ?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Scale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Rotation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Illumination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Viewpoint invariant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526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8A9D38-EF64-954D-99CD-D3D2B88C984B}"/>
              </a:ext>
            </a:extLst>
          </p:cNvPr>
          <p:cNvSpPr txBox="1"/>
          <p:nvPr/>
        </p:nvSpPr>
        <p:spPr>
          <a:xfrm>
            <a:off x="4426206" y="0"/>
            <a:ext cx="4837063" cy="7780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Normalize</a:t>
            </a:r>
            <a:endParaRPr lang="en-US" sz="2400" dirty="0"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F79DB2-CCB5-0044-BB67-E5EB8DE9B00D}"/>
              </a:ext>
            </a:extLst>
          </p:cNvPr>
          <p:cNvSpPr/>
          <p:nvPr/>
        </p:nvSpPr>
        <p:spPr>
          <a:xfrm>
            <a:off x="92765" y="2174366"/>
            <a:ext cx="5752952" cy="2276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Trebuchet MS"/>
                <a:cs typeface="Trebuchet MS"/>
              </a:rPr>
              <a:t>Why is SIFT-descriptor … ?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Scale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Rotation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Illumination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Viewpoint invariant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31634D-640F-B44C-AC55-E5D1B7CD67E8}"/>
              </a:ext>
            </a:extLst>
          </p:cNvPr>
          <p:cNvGrpSpPr/>
          <p:nvPr/>
        </p:nvGrpSpPr>
        <p:grpSpPr>
          <a:xfrm>
            <a:off x="457199" y="379141"/>
            <a:ext cx="3969007" cy="2781395"/>
            <a:chOff x="457199" y="379141"/>
            <a:chExt cx="3969007" cy="278139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35A3199-E98F-AC40-A3AA-98F174C3990B}"/>
                </a:ext>
              </a:extLst>
            </p:cNvPr>
            <p:cNvSpPr/>
            <p:nvPr/>
          </p:nvSpPr>
          <p:spPr>
            <a:xfrm>
              <a:off x="457199" y="2620536"/>
              <a:ext cx="540000" cy="540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636156F-22DD-C644-9F4B-37B527732481}"/>
                </a:ext>
              </a:extLst>
            </p:cNvPr>
            <p:cNvCxnSpPr/>
            <p:nvPr/>
          </p:nvCxnSpPr>
          <p:spPr>
            <a:xfrm flipV="1">
              <a:off x="3245005" y="379141"/>
              <a:ext cx="1181201" cy="24867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E262A94-A23D-EA4D-A194-3594824539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5005" y="2007220"/>
              <a:ext cx="1181201" cy="8586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3E6B7C-B916-F84E-A609-0248D9236D01}"/>
              </a:ext>
            </a:extLst>
          </p:cNvPr>
          <p:cNvGrpSpPr/>
          <p:nvPr/>
        </p:nvGrpSpPr>
        <p:grpSpPr>
          <a:xfrm>
            <a:off x="475787" y="1037063"/>
            <a:ext cx="3950419" cy="2554654"/>
            <a:chOff x="457199" y="605882"/>
            <a:chExt cx="3950419" cy="255465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1FA323F-0FFB-3B49-8369-554AA6D4FE9F}"/>
                </a:ext>
              </a:extLst>
            </p:cNvPr>
            <p:cNvSpPr/>
            <p:nvPr/>
          </p:nvSpPr>
          <p:spPr>
            <a:xfrm>
              <a:off x="457199" y="2620536"/>
              <a:ext cx="540000" cy="540000"/>
            </a:xfrm>
            <a:prstGeom prst="ellipse">
              <a:avLst/>
            </a:prstGeom>
            <a:noFill/>
            <a:ln w="28575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A8A23A0-8E17-BC4A-AB09-8DA2FE4A5B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9373" y="605882"/>
              <a:ext cx="668245" cy="2259981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27AFAA8-BAB0-1241-B9AD-308A31708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9373" y="2620536"/>
              <a:ext cx="668245" cy="245327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A0DD47-606F-D949-B96F-2792F9AD8AC2}"/>
              </a:ext>
            </a:extLst>
          </p:cNvPr>
          <p:cNvGrpSpPr/>
          <p:nvPr/>
        </p:nvGrpSpPr>
        <p:grpSpPr>
          <a:xfrm>
            <a:off x="483224" y="3482898"/>
            <a:ext cx="4088776" cy="2850995"/>
            <a:chOff x="457199" y="2620536"/>
            <a:chExt cx="4088776" cy="285099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0DC920D-4A80-524D-9366-6BF41F55B696}"/>
                </a:ext>
              </a:extLst>
            </p:cNvPr>
            <p:cNvSpPr/>
            <p:nvPr/>
          </p:nvSpPr>
          <p:spPr>
            <a:xfrm>
              <a:off x="457199" y="2620536"/>
              <a:ext cx="540000" cy="540000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015B907-752A-A044-9A59-386B7D13B424}"/>
                </a:ext>
              </a:extLst>
            </p:cNvPr>
            <p:cNvCxnSpPr>
              <a:cxnSpLocks/>
            </p:cNvCxnSpPr>
            <p:nvPr/>
          </p:nvCxnSpPr>
          <p:spPr>
            <a:xfrm>
              <a:off x="4033019" y="2962506"/>
              <a:ext cx="512956" cy="82519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338079-F694-5142-A4EF-C0294A3D80C5}"/>
                </a:ext>
              </a:extLst>
            </p:cNvPr>
            <p:cNvCxnSpPr>
              <a:cxnSpLocks/>
            </p:cNvCxnSpPr>
            <p:nvPr/>
          </p:nvCxnSpPr>
          <p:spPr>
            <a:xfrm>
              <a:off x="4033019" y="2962506"/>
              <a:ext cx="374599" cy="250902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A6D6E2-0D0F-2145-8D4E-FBB14F02C58C}"/>
              </a:ext>
            </a:extLst>
          </p:cNvPr>
          <p:cNvGrpSpPr/>
          <p:nvPr/>
        </p:nvGrpSpPr>
        <p:grpSpPr>
          <a:xfrm>
            <a:off x="483224" y="490532"/>
            <a:ext cx="4455938" cy="5118532"/>
            <a:chOff x="483224" y="490532"/>
            <a:chExt cx="4455938" cy="511853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AA41F01-B5C9-784E-BBF8-D43BD21F0D0E}"/>
                </a:ext>
              </a:extLst>
            </p:cNvPr>
            <p:cNvGrpSpPr/>
            <p:nvPr/>
          </p:nvGrpSpPr>
          <p:grpSpPr>
            <a:xfrm>
              <a:off x="483224" y="490532"/>
              <a:ext cx="4455938" cy="3995780"/>
              <a:chOff x="457199" y="-835244"/>
              <a:chExt cx="4455938" cy="399578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8B394AE-60F9-B746-AB32-F3DEE01109CF}"/>
                  </a:ext>
                </a:extLst>
              </p:cNvPr>
              <p:cNvSpPr/>
              <p:nvPr/>
            </p:nvSpPr>
            <p:spPr>
              <a:xfrm>
                <a:off x="457199" y="2620536"/>
                <a:ext cx="540000" cy="540000"/>
              </a:xfrm>
              <a:prstGeom prst="ellipse">
                <a:avLst/>
              </a:prstGeom>
              <a:noFill/>
              <a:ln w="28575">
                <a:solidFill>
                  <a:srgbClr val="AF00E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C539359-6786-0D44-A666-E520D1B7E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39373" y="-835244"/>
                <a:ext cx="1173764" cy="3701107"/>
              </a:xfrm>
              <a:prstGeom prst="straightConnector1">
                <a:avLst/>
              </a:prstGeom>
              <a:ln>
                <a:solidFill>
                  <a:srgbClr val="AF00EC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6CAC907-0800-3840-AE65-648F548E35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9373" y="2865863"/>
                <a:ext cx="656061" cy="0"/>
              </a:xfrm>
              <a:prstGeom prst="straightConnector1">
                <a:avLst/>
              </a:prstGeom>
              <a:ln>
                <a:solidFill>
                  <a:srgbClr val="AF00EC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E1DFA65-6F6A-FF49-A924-9E2FDCE3456A}"/>
                </a:ext>
              </a:extLst>
            </p:cNvPr>
            <p:cNvCxnSpPr>
              <a:cxnSpLocks/>
            </p:cNvCxnSpPr>
            <p:nvPr/>
          </p:nvCxnSpPr>
          <p:spPr>
            <a:xfrm>
              <a:off x="3765398" y="4216312"/>
              <a:ext cx="806602" cy="1392752"/>
            </a:xfrm>
            <a:prstGeom prst="straightConnector1">
              <a:avLst/>
            </a:prstGeom>
            <a:ln>
              <a:solidFill>
                <a:srgbClr val="AF00EC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895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8979" y="3058832"/>
            <a:ext cx="135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F42AD3-7EFE-8A4C-95CC-3AEC5D6D4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33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1-30 at 1.0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850"/>
            <a:ext cx="9144000" cy="6123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314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75356D-2DD4-2A44-BE7C-F37A4B42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21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657"/>
            <a:ext cx="9144000" cy="6099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467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 and descriptors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82B76-6618-744E-800D-EF411AF73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63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270"/>
            <a:ext cx="9144000" cy="6089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11182-AAD5-4842-A77D-DE4C056E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69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716"/>
            <a:ext cx="9144000" cy="60409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0C442F-4D2E-4F48-9383-06B548CA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26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2" y="806222"/>
            <a:ext cx="4170812" cy="3128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14" y="806222"/>
            <a:ext cx="4170812" cy="3128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8222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images 1 and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88" y="3388560"/>
            <a:ext cx="3723036" cy="3128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87" y="3388560"/>
            <a:ext cx="3538352" cy="31281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3B17D-47C8-4F48-A2AB-B7CE4882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784670" y="77456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525396"/>
            <a:ext cx="7926581" cy="1749016"/>
            <a:chOff x="47643" y="2809385"/>
            <a:chExt cx="7926581" cy="1749016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2809385"/>
              <a:ext cx="7901181" cy="1749016"/>
              <a:chOff x="47643" y="2809385"/>
              <a:chExt cx="7901181" cy="174901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293896" y="2809385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FF00"/>
                    </a:solidFill>
                  </a:rPr>
                  <a:t>.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81087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3209785"/>
            <a:ext cx="7926099" cy="1825013"/>
            <a:chOff x="48125" y="2739847"/>
            <a:chExt cx="7926099" cy="1825013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739847"/>
              <a:ext cx="7900699" cy="1825013"/>
              <a:chOff x="48125" y="2739847"/>
              <a:chExt cx="7900699" cy="1825013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1336418" y="2739847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00FF"/>
                    </a:solidFill>
                  </a:rPr>
                  <a:t>.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92183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393090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94750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74224" y="1845179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58064" y="3699840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4304" y="6207189"/>
            <a:ext cx="9144000" cy="412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-13512" y="5825119"/>
            <a:ext cx="9144000" cy="372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128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342356D-20DD-A843-897C-10C6C2972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4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7" grpId="0" animBg="1"/>
      <p:bldP spid="7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0-10 at 12.12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8077200" cy="4876800"/>
          </a:xfrm>
          <a:prstGeom prst="rect">
            <a:avLst/>
          </a:prstGeom>
        </p:spPr>
      </p:pic>
      <p:pic>
        <p:nvPicPr>
          <p:cNvPr id="2" name="Picture 1" descr="Screen Shot 2014-10-10 at 12.13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890" y="990971"/>
            <a:ext cx="5981700" cy="485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176" y="580224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55BAC8-C648-2647-B36F-8F191993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10 at 12.16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00"/>
            <a:ext cx="9144000" cy="3718981"/>
          </a:xfrm>
          <a:prstGeom prst="rect">
            <a:avLst/>
          </a:prstGeom>
        </p:spPr>
      </p:pic>
      <p:pic>
        <p:nvPicPr>
          <p:cNvPr id="5" name="Picture 4" descr="Screen Shot 2014-10-10 at 12.16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36" y="1562099"/>
            <a:ext cx="7356524" cy="37189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AFBA15-1C34-8A4F-9B3E-CE1FB374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55835-8674-6C47-9169-A7A90BBD2EFD}"/>
              </a:ext>
            </a:extLst>
          </p:cNvPr>
          <p:cNvSpPr txBox="1"/>
          <p:nvPr/>
        </p:nvSpPr>
        <p:spPr>
          <a:xfrm>
            <a:off x="689176" y="580224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</p:spTree>
    <p:extLst>
      <p:ext uri="{BB962C8B-B14F-4D97-AF65-F5344CB8AC3E}">
        <p14:creationId xmlns:p14="http://schemas.microsoft.com/office/powerpoint/2010/main" val="51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</a:t>
            </a:r>
            <a:r>
              <a:rPr lang="en-US" dirty="0" err="1"/>
              <a:t>Vivino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1600200"/>
            <a:ext cx="1966119" cy="3932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3855697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2DF4-1C3D-4E47-8DEC-71444B06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290" y="2069224"/>
            <a:ext cx="3752193" cy="2814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Amazon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7" r="6542" b="11723"/>
          <a:stretch/>
        </p:blipFill>
        <p:spPr>
          <a:xfrm>
            <a:off x="716303" y="504496"/>
            <a:ext cx="3603449" cy="5549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" t="29309" r="-5227" b="1"/>
          <a:stretch/>
        </p:blipFill>
        <p:spPr>
          <a:xfrm>
            <a:off x="5288303" y="504497"/>
            <a:ext cx="3855697" cy="48478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D4B5-E790-9C47-A4B4-DAC3B203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784670" y="59893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779363"/>
            <a:ext cx="7926581" cy="1495049"/>
            <a:chOff x="47643" y="3063352"/>
            <a:chExt cx="7926581" cy="1495049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3063352"/>
              <a:ext cx="7901181" cy="1495049"/>
              <a:chOff x="47643" y="3063352"/>
              <a:chExt cx="7901181" cy="149504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023656" y="3089119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FF00"/>
                    </a:solidFill>
                  </a:rPr>
                  <a:t>.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97299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2997601"/>
            <a:ext cx="7926099" cy="2037197"/>
            <a:chOff x="48125" y="2527663"/>
            <a:chExt cx="7926099" cy="2037197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527663"/>
              <a:ext cx="7900699" cy="2037197"/>
              <a:chOff x="48125" y="2527663"/>
              <a:chExt cx="7900699" cy="2037197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54014" y="2527663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00FF"/>
                    </a:solidFill>
                  </a:rPr>
                  <a:t>.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73269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73537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-125484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74224" y="19491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58064" y="346609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128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7F0B683-3302-B349-A5A0-1C9D42CF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00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270093" y="945696"/>
            <a:ext cx="6809865" cy="566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latin typeface="Trebuchet MS"/>
                <a:cs typeface="Trebuchet MS"/>
              </a:rPr>
              <a:t>SIFT</a:t>
            </a:r>
          </a:p>
          <a:p>
            <a:pPr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It is used to detect </a:t>
            </a:r>
            <a:r>
              <a:rPr lang="en-US" dirty="0" err="1">
                <a:latin typeface="Trebuchet MS"/>
                <a:cs typeface="Trebuchet MS"/>
              </a:rPr>
              <a:t>keypoints</a:t>
            </a: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Each </a:t>
            </a:r>
            <a:r>
              <a:rPr lang="en-US" dirty="0" err="1">
                <a:latin typeface="Trebuchet MS"/>
                <a:cs typeface="Trebuchet MS"/>
              </a:rPr>
              <a:t>keypoint</a:t>
            </a:r>
            <a:r>
              <a:rPr lang="en-US" dirty="0">
                <a:latin typeface="Trebuchet MS"/>
                <a:cs typeface="Trebuchet MS"/>
              </a:rPr>
              <a:t> is described using a 128-element vector called ‘SIFT-descriptor’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 is: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Viewpoint invariant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 is like a ‘signature’: 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SIFT-descriptors of the same point (in different images) are very similar.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SIFT-descriptors of different points are very different.</a:t>
            </a:r>
          </a:p>
          <a:p>
            <a:pPr marL="1657350" lvl="3" indent="-285750">
              <a:lnSpc>
                <a:spcPct val="120000"/>
              </a:lnSpc>
              <a:buFont typeface="Arial"/>
              <a:buChar char="•"/>
            </a:pPr>
            <a:endParaRPr lang="en-US" dirty="0">
              <a:latin typeface="Trebuchet MS"/>
              <a:cs typeface="Trebuchet MS"/>
            </a:endParaRPr>
          </a:p>
          <a:p>
            <a:pPr lvl="3"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35C70-292B-634F-AB00-C4360A61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1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13282" y="3198167"/>
            <a:ext cx="3317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Detection of </a:t>
            </a:r>
            <a:r>
              <a:rPr lang="en-US" sz="2400" dirty="0" err="1">
                <a:latin typeface="Trebuchet MS"/>
                <a:cs typeface="Trebuchet MS"/>
              </a:rPr>
              <a:t>Keypoints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682695-E7F6-E34C-BB3A-590B214F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8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7667" y="590074"/>
            <a:ext cx="32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 synthetic image with a spot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23977" y="603002"/>
            <a:ext cx="1259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Two goals: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  <a:latin typeface="Trebuchet MS"/>
                <a:cs typeface="Trebuchet MS"/>
              </a:rPr>
              <a:t>Where?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FF00"/>
                </a:solidFill>
                <a:latin typeface="Trebuchet MS"/>
                <a:cs typeface="Trebuchet MS"/>
              </a:rPr>
              <a:t>Size?</a:t>
            </a: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458258" y="1252769"/>
            <a:ext cx="251996" cy="252183"/>
          </a:xfrm>
          <a:prstGeom prst="ellipse">
            <a:avLst/>
          </a:prstGeom>
          <a:noFill/>
          <a:ln w="2857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27504" y="845785"/>
            <a:ext cx="335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D14616-7DCA-0347-BFBA-C6ADAC33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</TotalTime>
  <Words>1637</Words>
  <Application>Microsoft Macintosh PowerPoint</Application>
  <PresentationFormat>On-screen Show (4:3)</PresentationFormat>
  <Paragraphs>629</Paragraphs>
  <Slides>53</Slides>
  <Notes>6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Trebuchet MS</vt:lpstr>
      <vt:lpstr>Zapf Dingbats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Applications: Vivino</vt:lpstr>
      <vt:lpstr>Applications: Amazon</vt:lpstr>
    </vt:vector>
  </TitlesOfParts>
  <Company>Pontif Universidad Catolica de Chile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 Quiroz</dc:creator>
  <cp:lastModifiedBy>Domingo Mery</cp:lastModifiedBy>
  <cp:revision>75</cp:revision>
  <dcterms:created xsi:type="dcterms:W3CDTF">2012-11-30T13:57:57Z</dcterms:created>
  <dcterms:modified xsi:type="dcterms:W3CDTF">2025-04-07T14:43:11Z</dcterms:modified>
</cp:coreProperties>
</file>